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9"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71" d="100"/>
          <a:sy n="71" d="100"/>
        </p:scale>
        <p:origin x="-56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7A72036-A3F9-F444-8665-05E8079CDA8E}" type="datetimeFigureOut">
              <a:rPr lang="en-US" smtClean="0"/>
              <a:pPr/>
              <a:t>2/14/11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7DD55-A087-664A-B096-D435FE3287C6}"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72036-A3F9-F444-8665-05E8079CDA8E}" type="datetimeFigureOut">
              <a:rPr lang="en-US" smtClean="0"/>
              <a:pPr/>
              <a:t>2/14/11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7DD55-A087-664A-B096-D435FE3287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E7A72036-A3F9-F444-8665-05E8079CDA8E}" type="datetimeFigureOut">
              <a:rPr lang="en-US" smtClean="0"/>
              <a:pPr/>
              <a:t>2/14/11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DD55-A087-664A-B096-D435FE3287C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E7A72036-A3F9-F444-8665-05E8079CDA8E}" type="datetimeFigureOut">
              <a:rPr lang="en-US" smtClean="0"/>
              <a:pPr/>
              <a:t>2/14/11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DD55-A087-664A-B096-D435FE3287C6}"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E7A72036-A3F9-F444-8665-05E8079CDA8E}" type="datetimeFigureOut">
              <a:rPr lang="en-US" smtClean="0"/>
              <a:pPr/>
              <a:t>2/14/11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DD55-A087-664A-B096-D435FE3287C6}"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7A72036-A3F9-F444-8665-05E8079CDA8E}" type="datetimeFigureOut">
              <a:rPr lang="en-US" smtClean="0"/>
              <a:pPr/>
              <a:t>2/14/11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7DD55-A087-664A-B096-D435FE3287C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7A72036-A3F9-F444-8665-05E8079CDA8E}" type="datetimeFigureOut">
              <a:rPr lang="en-US" smtClean="0"/>
              <a:pPr/>
              <a:t>2/14/11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7DD55-A087-664A-B096-D435FE3287C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7A72036-A3F9-F444-8665-05E8079CDA8E}" type="datetimeFigureOut">
              <a:rPr lang="en-US" smtClean="0"/>
              <a:pPr/>
              <a:t>2/14/11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7DD55-A087-664A-B096-D435FE3287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7A72036-A3F9-F444-8665-05E8079CDA8E}" type="datetimeFigureOut">
              <a:rPr lang="en-US" smtClean="0"/>
              <a:pPr/>
              <a:t>2/14/11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7DD55-A087-664A-B096-D435FE3287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E7A72036-A3F9-F444-8665-05E8079CDA8E}" type="datetimeFigureOut">
              <a:rPr lang="en-US" smtClean="0"/>
              <a:pPr/>
              <a:t>2/14/11</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897DD55-A087-664A-B096-D435FE3287C6}"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7A72036-A3F9-F444-8665-05E8079CDA8E}" type="datetimeFigureOut">
              <a:rPr lang="en-US" smtClean="0"/>
              <a:pPr/>
              <a:t>2/14/11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DD55-A087-664A-B096-D435FE3287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7A72036-A3F9-F444-8665-05E8079CDA8E}" type="datetimeFigureOut">
              <a:rPr lang="en-US" smtClean="0"/>
              <a:pPr/>
              <a:t>2/14/11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7DD55-A087-664A-B096-D435FE3287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7A72036-A3F9-F444-8665-05E8079CDA8E}" type="datetimeFigureOut">
              <a:rPr lang="en-US" smtClean="0"/>
              <a:pPr/>
              <a:t>2/14/11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DD55-A087-664A-B096-D435FE3287C6}"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7A72036-A3F9-F444-8665-05E8079CDA8E}" type="datetimeFigureOut">
              <a:rPr lang="en-US" smtClean="0"/>
              <a:pPr/>
              <a:t>2/14/11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DD55-A087-664A-B096-D435FE3287C6}"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7A72036-A3F9-F444-8665-05E8079CDA8E}" type="datetimeFigureOut">
              <a:rPr lang="en-US" smtClean="0"/>
              <a:pPr/>
              <a:t>2/14/11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7DD55-A087-664A-B096-D435FE3287C6}"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7A72036-A3F9-F444-8665-05E8079CDA8E}" type="datetimeFigureOut">
              <a:rPr lang="en-US" smtClean="0"/>
              <a:pPr/>
              <a:t>2/14/11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7DD55-A087-664A-B096-D435FE3287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E7A72036-A3F9-F444-8665-05E8079CDA8E}" type="datetimeFigureOut">
              <a:rPr lang="en-US" smtClean="0"/>
              <a:pPr/>
              <a:t>2/14/11</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C897DD55-A087-664A-B096-D435FE3287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Expository/Informative Essay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to Write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Choose a topic (this will be provided by prompt)</a:t>
            </a:r>
          </a:p>
          <a:p>
            <a:r>
              <a:rPr lang="en-US" dirty="0" smtClean="0"/>
              <a:t>Direction: Decide which way you are going to write about your topic</a:t>
            </a:r>
          </a:p>
          <a:p>
            <a:r>
              <a:rPr lang="en-US" dirty="0" smtClean="0"/>
              <a:t>Build a cluster outline</a:t>
            </a:r>
          </a:p>
          <a:p>
            <a:pPr lvl="2"/>
            <a:r>
              <a:rPr lang="en-US" dirty="0" smtClean="0"/>
              <a:t>Circle: top half=topic; bottom half=direction</a:t>
            </a:r>
          </a:p>
          <a:p>
            <a:pPr lvl="2"/>
            <a:r>
              <a:rPr lang="en-US" dirty="0" smtClean="0"/>
              <a:t>5-12 rays</a:t>
            </a:r>
          </a:p>
          <a:p>
            <a:pPr lvl="2"/>
            <a:r>
              <a:rPr lang="en-US" dirty="0" smtClean="0"/>
              <a:t>Choose your favorite 3 points and number them 1,2,3 (3 should be most important reason)</a:t>
            </a:r>
          </a:p>
          <a:p>
            <a:pPr lvl="2"/>
            <a:r>
              <a:rPr lang="en-US" dirty="0" smtClean="0"/>
              <a:t>Write thesis sentence at bottom of page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Sentence	</a:t>
            </a:r>
            <a:endParaRPr lang="en-US" dirty="0"/>
          </a:p>
        </p:txBody>
      </p:sp>
      <p:sp>
        <p:nvSpPr>
          <p:cNvPr id="3" name="Content Placeholder 2"/>
          <p:cNvSpPr>
            <a:spLocks noGrp="1"/>
          </p:cNvSpPr>
          <p:nvPr>
            <p:ph idx="1"/>
          </p:nvPr>
        </p:nvSpPr>
        <p:spPr/>
        <p:txBody>
          <a:bodyPr/>
          <a:lstStyle/>
          <a:p>
            <a:r>
              <a:rPr lang="en-US" dirty="0" smtClean="0"/>
              <a:t>Thesis sentence is </a:t>
            </a:r>
            <a:r>
              <a:rPr lang="en-US" b="1" dirty="0" smtClean="0"/>
              <a:t>Road map</a:t>
            </a:r>
            <a:r>
              <a:rPr lang="en-US" dirty="0" smtClean="0"/>
              <a:t> of you essay. You </a:t>
            </a:r>
            <a:r>
              <a:rPr lang="en-US" b="1" dirty="0" smtClean="0"/>
              <a:t>cannot write a paper correctly without it!</a:t>
            </a:r>
          </a:p>
          <a:p>
            <a:r>
              <a:rPr lang="en-US" dirty="0" smtClean="0"/>
              <a:t>Your thesis sentences keeps you from getting lost when you are writing. </a:t>
            </a:r>
          </a:p>
          <a:p>
            <a:r>
              <a:rPr lang="en-US" b="1" dirty="0" smtClean="0"/>
              <a:t>ALWAYS, ALWAYS, ALWAYS</a:t>
            </a:r>
            <a:r>
              <a:rPr lang="en-US" dirty="0" smtClean="0"/>
              <a:t> write out your thesis sentence.</a:t>
            </a:r>
            <a:endParaRPr lang="en-US"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3  Parts of Thesis Sentence	</a:t>
            </a:r>
            <a:endParaRPr lang="en-US" dirty="0"/>
          </a:p>
        </p:txBody>
      </p:sp>
      <p:sp>
        <p:nvSpPr>
          <p:cNvPr id="3" name="Content Placeholder 2"/>
          <p:cNvSpPr>
            <a:spLocks noGrp="1"/>
          </p:cNvSpPr>
          <p:nvPr>
            <p:ph idx="1"/>
          </p:nvPr>
        </p:nvSpPr>
        <p:spPr/>
        <p:txBody>
          <a:bodyPr/>
          <a:lstStyle/>
          <a:p>
            <a:r>
              <a:rPr lang="en-US" dirty="0" smtClean="0"/>
              <a:t>Topic or Subject: what you are writing about</a:t>
            </a:r>
          </a:p>
          <a:p>
            <a:r>
              <a:rPr lang="en-US" dirty="0" smtClean="0"/>
              <a:t>Direction: the way you have decided to write about your topic/subject.</a:t>
            </a:r>
          </a:p>
          <a:p>
            <a:r>
              <a:rPr lang="en-US" dirty="0" smtClean="0"/>
              <a:t>3 points or reasons </a:t>
            </a:r>
          </a:p>
          <a:p>
            <a:r>
              <a:rPr lang="en-US" dirty="0" smtClean="0"/>
              <a:t>Example: </a:t>
            </a:r>
            <a:r>
              <a:rPr lang="en-US" dirty="0" err="1" smtClean="0"/>
              <a:t>Kawana</a:t>
            </a:r>
            <a:r>
              <a:rPr lang="en-US" dirty="0" smtClean="0"/>
              <a:t> is my favorite aunt because she is makes me laughs, makes me brownies, and is there whenever I need someone for support.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Paragraph	</a:t>
            </a:r>
            <a:endParaRPr lang="en-US" dirty="0"/>
          </a:p>
        </p:txBody>
      </p:sp>
      <p:sp>
        <p:nvSpPr>
          <p:cNvPr id="3" name="Content Placeholder 2"/>
          <p:cNvSpPr>
            <a:spLocks noGrp="1"/>
          </p:cNvSpPr>
          <p:nvPr>
            <p:ph idx="1"/>
          </p:nvPr>
        </p:nvSpPr>
        <p:spPr/>
        <p:txBody>
          <a:bodyPr>
            <a:normAutofit/>
          </a:bodyPr>
          <a:lstStyle/>
          <a:p>
            <a:pPr>
              <a:buNone/>
            </a:pPr>
            <a:r>
              <a:rPr lang="en-US" dirty="0" smtClean="0"/>
              <a:t>1. Opening Sentence (interest catcher, hook, or lead). Make the reader want to read the rest of your paper. Be as creative as you can. </a:t>
            </a:r>
          </a:p>
          <a:p>
            <a:pPr>
              <a:buNone/>
            </a:pPr>
            <a:r>
              <a:rPr lang="en-US" dirty="0" smtClean="0"/>
              <a:t>2. Supporting sentences: two to three supporting sentences</a:t>
            </a:r>
          </a:p>
          <a:p>
            <a:pPr>
              <a:buNone/>
            </a:pPr>
            <a:r>
              <a:rPr lang="en-US" dirty="0" smtClean="0"/>
              <a:t>3. Thesis sentence: you already have it written at bottom of your outline page. ALWAYS place the thesis sentence last in the 1</a:t>
            </a:r>
            <a:r>
              <a:rPr lang="en-US" baseline="30000" dirty="0" smtClean="0"/>
              <a:t>st</a:t>
            </a:r>
            <a:r>
              <a:rPr lang="en-US" dirty="0" smtClean="0"/>
              <a:t> paragraph of your essay.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an Interesting First Sentence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Begin with a rhetorical question </a:t>
            </a:r>
            <a:r>
              <a:rPr lang="en-US" dirty="0" smtClean="0"/>
              <a:t>(Asked for effect—no need to answer) Example: Do you know someone who seems just about perfect to you?</a:t>
            </a:r>
          </a:p>
          <a:p>
            <a:r>
              <a:rPr lang="en-US" b="1" dirty="0" smtClean="0"/>
              <a:t>Use figurative language</a:t>
            </a:r>
            <a:r>
              <a:rPr lang="en-US" dirty="0" smtClean="0"/>
              <a:t>: Example: My mother wraps her love around me like a warm blanket.</a:t>
            </a:r>
          </a:p>
          <a:p>
            <a:r>
              <a:rPr lang="en-US" b="1" dirty="0" smtClean="0"/>
              <a:t>Start with a famous quote</a:t>
            </a:r>
            <a:r>
              <a:rPr lang="en-US" dirty="0" smtClean="0"/>
              <a:t>: There is an old saying that the hand that rocks the cradle rules the world.</a:t>
            </a:r>
          </a:p>
          <a:p>
            <a:r>
              <a:rPr lang="en-US" b="1" dirty="0" smtClean="0"/>
              <a:t>Begin with a sentence that tells something about the background of your subject</a:t>
            </a:r>
            <a:r>
              <a:rPr lang="en-US" dirty="0" smtClean="0"/>
              <a:t>. Example: We found my dog Skip in an abandoned well, unwanted and dying.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Body Paragraphs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Each body paragraph will be on one of the 3 points you listed in your thesis sentence.</a:t>
            </a:r>
          </a:p>
          <a:p>
            <a:r>
              <a:rPr lang="en-US" dirty="0" smtClean="0"/>
              <a:t>Each point must be written in the order in which it appeared in your thesis sentence.</a:t>
            </a:r>
          </a:p>
          <a:p>
            <a:r>
              <a:rPr lang="en-US" dirty="0" smtClean="0"/>
              <a:t>First Body Paragraph will be about the point you listed first</a:t>
            </a:r>
          </a:p>
          <a:p>
            <a:r>
              <a:rPr lang="en-US" dirty="0" smtClean="0"/>
              <a:t>Second Body Paragraph discuses the second point</a:t>
            </a:r>
          </a:p>
          <a:p>
            <a:r>
              <a:rPr lang="en-US" dirty="0" smtClean="0"/>
              <a:t>Third Body Paragraph will be about third point.</a:t>
            </a:r>
          </a:p>
          <a:p>
            <a:pPr>
              <a:buNone/>
            </a:pPr>
            <a:endParaRPr lang="en-US" dirty="0" smtClean="0"/>
          </a:p>
          <a:p>
            <a:pPr>
              <a:buNone/>
            </a:pPr>
            <a:r>
              <a:rPr lang="en-US" dirty="0" smtClean="0"/>
              <a:t>TIP: Look back at your thesis sentence to be sure you write about each point in its proper place!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Body Paragraph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Comes immediately AFTER introductory paragraph</a:t>
            </a:r>
          </a:p>
          <a:p>
            <a:r>
              <a:rPr lang="en-US" dirty="0" smtClean="0"/>
              <a:t>Begin with a transitional sentence (topic sentence). Example: </a:t>
            </a:r>
          </a:p>
          <a:p>
            <a:pPr lvl="1">
              <a:buNone/>
            </a:pPr>
            <a:r>
              <a:rPr lang="en-US" dirty="0" smtClean="0"/>
              <a:t>	The first reason________ is my favorite relative is because he is _____________________.</a:t>
            </a:r>
          </a:p>
          <a:p>
            <a:pPr lvl="1">
              <a:buNone/>
            </a:pPr>
            <a:r>
              <a:rPr lang="en-US" dirty="0" smtClean="0"/>
              <a:t>Transitional sentence should contain:</a:t>
            </a:r>
          </a:p>
          <a:p>
            <a:pPr lvl="1">
              <a:buNone/>
            </a:pPr>
            <a:r>
              <a:rPr lang="en-US" dirty="0" smtClean="0"/>
              <a:t>1.Transitional term (First, one, etc.)</a:t>
            </a:r>
          </a:p>
          <a:p>
            <a:pPr lvl="1">
              <a:buNone/>
            </a:pPr>
            <a:r>
              <a:rPr lang="en-US" dirty="0" smtClean="0"/>
              <a:t>2. Topic or subject of your paper</a:t>
            </a:r>
          </a:p>
          <a:p>
            <a:pPr lvl="1">
              <a:buNone/>
            </a:pPr>
            <a:r>
              <a:rPr lang="en-US" dirty="0" smtClean="0"/>
              <a:t>3. Direction</a:t>
            </a:r>
          </a:p>
          <a:p>
            <a:pPr lvl="1">
              <a:buNone/>
            </a:pPr>
            <a:r>
              <a:rPr lang="en-US" dirty="0" smtClean="0"/>
              <a:t>4. First point or reason you listed in the thesis sentence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Body Paragraph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Develop the point</a:t>
            </a:r>
          </a:p>
          <a:p>
            <a:pPr lvl="1"/>
            <a:r>
              <a:rPr lang="en-US" dirty="0" smtClean="0"/>
              <a:t>After you have written transition sentence develop the point you mentioned. </a:t>
            </a:r>
          </a:p>
          <a:p>
            <a:pPr lvl="1"/>
            <a:r>
              <a:rPr lang="en-US" dirty="0" smtClean="0"/>
              <a:t>NEVER write about any of the other points for this first body paragraph or you will lose the unity of your paper.</a:t>
            </a:r>
          </a:p>
          <a:p>
            <a:pPr lvl="1"/>
            <a:r>
              <a:rPr lang="en-US" dirty="0" smtClean="0"/>
              <a:t>Anecdote (short, short story)—help the reader “see” the point clearly</a:t>
            </a:r>
          </a:p>
          <a:p>
            <a:pPr lvl="1"/>
            <a:r>
              <a:rPr lang="en-US" dirty="0" smtClean="0"/>
              <a:t>Figurative language—similes, metaphors, personification, etc. </a:t>
            </a:r>
          </a:p>
          <a:p>
            <a:pPr lvl="1"/>
            <a:r>
              <a:rPr lang="en-US" dirty="0" smtClean="0"/>
              <a:t>Action Verbs—write in active voice. </a:t>
            </a:r>
          </a:p>
          <a:p>
            <a:pPr lvl="1"/>
            <a:r>
              <a:rPr lang="en-US" dirty="0" smtClean="0"/>
              <a:t>Vivid Adjectives and Adverbs</a:t>
            </a:r>
          </a:p>
          <a:p>
            <a:pPr lvl="1"/>
            <a:r>
              <a:rPr lang="en-US" dirty="0" smtClean="0"/>
              <a:t>Use your 5 senses to describe</a:t>
            </a:r>
          </a:p>
          <a:p>
            <a:pPr lvl="1"/>
            <a:r>
              <a:rPr lang="en-US" dirty="0" smtClean="0"/>
              <a:t>Write a good closure sentence</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Second Body Paragraph</a:t>
            </a:r>
            <a:endParaRPr lang="en-US" dirty="0"/>
          </a:p>
        </p:txBody>
      </p:sp>
      <p:sp>
        <p:nvSpPr>
          <p:cNvPr id="3" name="Content Placeholder 2"/>
          <p:cNvSpPr>
            <a:spLocks noGrp="1"/>
          </p:cNvSpPr>
          <p:nvPr>
            <p:ph idx="1"/>
          </p:nvPr>
        </p:nvSpPr>
        <p:spPr/>
        <p:txBody>
          <a:bodyPr>
            <a:normAutofit fontScale="92500"/>
          </a:bodyPr>
          <a:lstStyle/>
          <a:p>
            <a:r>
              <a:rPr lang="en-US" dirty="0" smtClean="0"/>
              <a:t>2</a:t>
            </a:r>
            <a:r>
              <a:rPr lang="en-US" baseline="30000" dirty="0" smtClean="0"/>
              <a:t>nd</a:t>
            </a:r>
            <a:r>
              <a:rPr lang="en-US" dirty="0" smtClean="0"/>
              <a:t> reason or point from thesis sentence (3</a:t>
            </a:r>
            <a:r>
              <a:rPr lang="en-US" baseline="30000" dirty="0" smtClean="0"/>
              <a:t>rd</a:t>
            </a:r>
            <a:r>
              <a:rPr lang="en-US" dirty="0" smtClean="0"/>
              <a:t> paragraph of your essay)</a:t>
            </a:r>
          </a:p>
          <a:p>
            <a:r>
              <a:rPr lang="en-US" dirty="0" smtClean="0"/>
              <a:t>Transitional (Topic) Sentence:</a:t>
            </a:r>
          </a:p>
          <a:p>
            <a:pPr lvl="1"/>
            <a:r>
              <a:rPr lang="en-US" dirty="0" smtClean="0"/>
              <a:t>Examples: </a:t>
            </a:r>
          </a:p>
          <a:p>
            <a:pPr lvl="2"/>
            <a:r>
              <a:rPr lang="en-US" dirty="0" smtClean="0"/>
              <a:t>The second reason_____ is my favorite relative is because he _______.</a:t>
            </a:r>
          </a:p>
          <a:p>
            <a:pPr lvl="2"/>
            <a:r>
              <a:rPr lang="en-US" dirty="0" smtClean="0"/>
              <a:t>Another reason_______ is my favorite relative is because he _______.</a:t>
            </a:r>
          </a:p>
          <a:p>
            <a:pPr>
              <a:buNone/>
            </a:pPr>
            <a:r>
              <a:rPr lang="en-US" dirty="0" smtClean="0"/>
              <a:t>Notice transitional sentence has: (1) transitional term, (2) topic, (3) direction, and (4) second point or reason from thesis sentence.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Body Paragraph</a:t>
            </a:r>
            <a:endParaRPr lang="en-US" dirty="0"/>
          </a:p>
        </p:txBody>
      </p:sp>
      <p:sp>
        <p:nvSpPr>
          <p:cNvPr id="3" name="Content Placeholder 2"/>
          <p:cNvSpPr>
            <a:spLocks noGrp="1"/>
          </p:cNvSpPr>
          <p:nvPr>
            <p:ph idx="1"/>
          </p:nvPr>
        </p:nvSpPr>
        <p:spPr/>
        <p:txBody>
          <a:bodyPr>
            <a:normAutofit lnSpcReduction="10000"/>
          </a:bodyPr>
          <a:lstStyle/>
          <a:p>
            <a:r>
              <a:rPr lang="en-US" dirty="0" smtClean="0"/>
              <a:t>After transition (topic) sentence, develop your point. </a:t>
            </a:r>
          </a:p>
          <a:p>
            <a:r>
              <a:rPr lang="en-US" dirty="0" smtClean="0"/>
              <a:t>Be sure not to talk about anything else, or you will have unrelated sentences, which will destroy unity of an essay.</a:t>
            </a:r>
          </a:p>
          <a:p>
            <a:r>
              <a:rPr lang="en-US" dirty="0" smtClean="0"/>
              <a:t>Ways to develop point:</a:t>
            </a:r>
          </a:p>
          <a:p>
            <a:pPr lvl="2"/>
            <a:r>
              <a:rPr lang="en-US" dirty="0" smtClean="0"/>
              <a:t>Anecdote-short, short story</a:t>
            </a:r>
          </a:p>
          <a:p>
            <a:pPr lvl="2"/>
            <a:r>
              <a:rPr lang="en-US" dirty="0" smtClean="0"/>
              <a:t>Vivid verbs, adjectives, and adverbs</a:t>
            </a:r>
          </a:p>
          <a:p>
            <a:pPr lvl="2"/>
            <a:r>
              <a:rPr lang="en-US" dirty="0" smtClean="0"/>
              <a:t>Descriptions using your five senses</a:t>
            </a:r>
          </a:p>
          <a:p>
            <a:pPr lvl="2"/>
            <a:r>
              <a:rPr lang="en-US" dirty="0" smtClean="0"/>
              <a:t>Figurative language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Expository/Informative Essay	</a:t>
            </a:r>
            <a:endParaRPr lang="en-US" dirty="0"/>
          </a:p>
        </p:txBody>
      </p:sp>
      <p:sp>
        <p:nvSpPr>
          <p:cNvPr id="3" name="Content Placeholder 2"/>
          <p:cNvSpPr>
            <a:spLocks noGrp="1"/>
          </p:cNvSpPr>
          <p:nvPr>
            <p:ph idx="1"/>
          </p:nvPr>
        </p:nvSpPr>
        <p:spPr>
          <a:xfrm>
            <a:off x="457200" y="2389750"/>
            <a:ext cx="8229600" cy="4016111"/>
          </a:xfrm>
        </p:spPr>
        <p:txBody>
          <a:bodyPr>
            <a:normAutofit/>
          </a:bodyPr>
          <a:lstStyle/>
          <a:p>
            <a:r>
              <a:rPr lang="en-US" dirty="0" smtClean="0"/>
              <a:t>The </a:t>
            </a:r>
            <a:r>
              <a:rPr lang="en-US" b="1" dirty="0" smtClean="0"/>
              <a:t>Informative Essay </a:t>
            </a:r>
            <a:r>
              <a:rPr lang="en-US" dirty="0" smtClean="0"/>
              <a:t>is the first one you will learn to write. This kind of writing </a:t>
            </a:r>
            <a:r>
              <a:rPr lang="en-US" b="1" dirty="0" smtClean="0"/>
              <a:t>explains</a:t>
            </a:r>
            <a:r>
              <a:rPr lang="en-US" dirty="0" smtClean="0"/>
              <a:t> something, </a:t>
            </a:r>
            <a:r>
              <a:rPr lang="en-US" b="1" dirty="0" smtClean="0"/>
              <a:t>tells</a:t>
            </a:r>
            <a:r>
              <a:rPr lang="en-US" dirty="0" smtClean="0"/>
              <a:t> something, or it </a:t>
            </a:r>
            <a:r>
              <a:rPr lang="en-US" b="1" dirty="0" smtClean="0"/>
              <a:t>gives directions</a:t>
            </a:r>
            <a:r>
              <a:rPr lang="en-US" dirty="0" smtClean="0"/>
              <a:t>. </a:t>
            </a:r>
          </a:p>
          <a:p>
            <a:r>
              <a:rPr lang="en-US" dirty="0" smtClean="0"/>
              <a:t>For example, if you wrote about your favorite aunt, you would be writing an </a:t>
            </a:r>
            <a:r>
              <a:rPr lang="en-US" b="1" dirty="0" smtClean="0"/>
              <a:t>informative/expository</a:t>
            </a:r>
            <a:r>
              <a:rPr lang="en-US" dirty="0" smtClean="0"/>
              <a:t> essay </a:t>
            </a:r>
            <a:r>
              <a:rPr lang="en-US" b="1" dirty="0" smtClean="0"/>
              <a:t>telling </a:t>
            </a:r>
            <a:r>
              <a:rPr lang="en-US" dirty="0" smtClean="0"/>
              <a:t>us something about your aunt. Likewise, if you wrote an essay that gave directions for making a paper airplane, you would also be writing an </a:t>
            </a:r>
            <a:r>
              <a:rPr lang="en-US" b="1" dirty="0" smtClean="0"/>
              <a:t>informative/expository </a:t>
            </a:r>
            <a:r>
              <a:rPr lang="en-US" dirty="0" smtClean="0"/>
              <a:t>essay that </a:t>
            </a:r>
            <a:r>
              <a:rPr lang="en-US" b="1" dirty="0" smtClean="0"/>
              <a:t>gives directions</a:t>
            </a: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Body Paragraph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3rd reason or point from thesis sentence (4th paragraph of your essay)</a:t>
            </a:r>
          </a:p>
          <a:p>
            <a:r>
              <a:rPr lang="en-US" dirty="0" smtClean="0"/>
              <a:t>Transitional (Topic) Sentence: </a:t>
            </a:r>
          </a:p>
          <a:p>
            <a:pPr lvl="1"/>
            <a:r>
              <a:rPr lang="en-US" dirty="0" smtClean="0"/>
              <a:t>(1) Transitional term (2) topic (3) Direction (4) Third point from thesis sentence.</a:t>
            </a:r>
          </a:p>
          <a:p>
            <a:pPr lvl="1"/>
            <a:r>
              <a:rPr lang="en-US" dirty="0" smtClean="0"/>
              <a:t>Example: </a:t>
            </a:r>
          </a:p>
          <a:p>
            <a:pPr lvl="2"/>
            <a:r>
              <a:rPr lang="en-US" dirty="0" smtClean="0"/>
              <a:t>The most important reason _______ is my favorite relative is because he _______.</a:t>
            </a:r>
            <a:endParaRPr lang="en-US" dirty="0"/>
          </a:p>
          <a:p>
            <a:pPr lvl="2">
              <a:buNone/>
            </a:pPr>
            <a:endParaRPr lang="en-US" dirty="0" smtClean="0"/>
          </a:p>
          <a:p>
            <a:pPr>
              <a:buNone/>
            </a:pPr>
            <a:r>
              <a:rPr lang="en-US" dirty="0" smtClean="0"/>
              <a:t>Notice word “most important reason”: Third point needs to be BEST point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Body Paragraph</a:t>
            </a:r>
            <a:endParaRPr lang="en-US" dirty="0"/>
          </a:p>
        </p:txBody>
      </p:sp>
      <p:sp>
        <p:nvSpPr>
          <p:cNvPr id="3" name="Content Placeholder 2"/>
          <p:cNvSpPr>
            <a:spLocks noGrp="1"/>
          </p:cNvSpPr>
          <p:nvPr>
            <p:ph idx="1"/>
          </p:nvPr>
        </p:nvSpPr>
        <p:spPr/>
        <p:txBody>
          <a:bodyPr>
            <a:normAutofit/>
          </a:bodyPr>
          <a:lstStyle/>
          <a:p>
            <a:r>
              <a:rPr lang="en-US" dirty="0" smtClean="0"/>
              <a:t>Never rush or cut off this paragraph. It is the one your readers will remember best. Use the same ways to develop the paragraph</a:t>
            </a:r>
          </a:p>
          <a:p>
            <a:r>
              <a:rPr lang="en-US" dirty="0" smtClean="0"/>
              <a:t>Develop with transition, detail, example, and support.</a:t>
            </a:r>
          </a:p>
          <a:p>
            <a:r>
              <a:rPr lang="en-US" dirty="0" smtClean="0"/>
              <a:t>Remember best way is with an anecdote for each reason and with figurative language. </a:t>
            </a:r>
          </a:p>
          <a:p>
            <a:r>
              <a:rPr lang="en-US" dirty="0" smtClean="0"/>
              <a:t>Do not simply list or make catalogs as your support.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5</a:t>
            </a:r>
            <a:r>
              <a:rPr lang="en-US" baseline="30000" dirty="0" smtClean="0"/>
              <a:t>th</a:t>
            </a:r>
            <a:r>
              <a:rPr lang="en-US" dirty="0" smtClean="0"/>
              <a:t> and final paragraph is the Conclusion.</a:t>
            </a:r>
          </a:p>
          <a:p>
            <a:r>
              <a:rPr lang="en-US" dirty="0" smtClean="0"/>
              <a:t>It needs to be shorter tan the others, no more than 2 or 3 sentences. </a:t>
            </a:r>
          </a:p>
          <a:p>
            <a:r>
              <a:rPr lang="en-US" dirty="0" smtClean="0"/>
              <a:t>It sums up what you have said in your paper.</a:t>
            </a:r>
          </a:p>
          <a:p>
            <a:r>
              <a:rPr lang="en-US" dirty="0" smtClean="0"/>
              <a:t>Do not simply repeat your thesis sentence</a:t>
            </a:r>
          </a:p>
          <a:p>
            <a:r>
              <a:rPr lang="en-US" dirty="0" smtClean="0"/>
              <a:t>Never, never, NEVER introduce new material in your conclusion</a:t>
            </a:r>
          </a:p>
          <a:p>
            <a:r>
              <a:rPr lang="en-US" dirty="0" smtClean="0"/>
              <a:t>Begin the 5</a:t>
            </a:r>
            <a:r>
              <a:rPr lang="en-US" baseline="30000" dirty="0" smtClean="0"/>
              <a:t>th</a:t>
            </a:r>
            <a:r>
              <a:rPr lang="en-US" dirty="0" smtClean="0"/>
              <a:t> paragraph with transitional phrase:  In conclusion,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Guidelines for </a:t>
            </a:r>
            <a:br>
              <a:rPr lang="en-US" dirty="0" smtClean="0"/>
            </a:br>
            <a:r>
              <a:rPr lang="en-US" dirty="0" smtClean="0"/>
              <a:t>Informative/Expository Essay</a:t>
            </a:r>
            <a:endParaRPr lang="en-US" dirty="0"/>
          </a:p>
        </p:txBody>
      </p:sp>
      <p:sp>
        <p:nvSpPr>
          <p:cNvPr id="3" name="Content Placeholder 2"/>
          <p:cNvSpPr>
            <a:spLocks noGrp="1"/>
          </p:cNvSpPr>
          <p:nvPr>
            <p:ph idx="1"/>
          </p:nvPr>
        </p:nvSpPr>
        <p:spPr>
          <a:xfrm>
            <a:off x="457200" y="2172501"/>
            <a:ext cx="8229600" cy="4412835"/>
          </a:xfrm>
        </p:spPr>
        <p:txBody>
          <a:bodyPr>
            <a:noAutofit/>
          </a:bodyPr>
          <a:lstStyle/>
          <a:p>
            <a:r>
              <a:rPr lang="en-US" sz="1700" dirty="0" smtClean="0"/>
              <a:t>Write legibly in cursive.</a:t>
            </a:r>
          </a:p>
          <a:p>
            <a:r>
              <a:rPr lang="en-US" sz="1700" dirty="0" smtClean="0"/>
              <a:t>Write on front page of each sheet only.</a:t>
            </a:r>
          </a:p>
          <a:p>
            <a:r>
              <a:rPr lang="en-US" sz="1700" dirty="0" smtClean="0"/>
              <a:t>Use loose-leaf paper (unless directed otherwise).</a:t>
            </a:r>
          </a:p>
          <a:p>
            <a:r>
              <a:rPr lang="en-US" sz="1700" dirty="0" smtClean="0"/>
              <a:t>Never start a paragraph with “Here” or “There”. They are empty words.</a:t>
            </a:r>
          </a:p>
          <a:p>
            <a:r>
              <a:rPr lang="en-US" sz="1700" dirty="0" smtClean="0"/>
              <a:t>Write in first or third person.</a:t>
            </a:r>
          </a:p>
          <a:p>
            <a:r>
              <a:rPr lang="en-US" sz="1700" dirty="0" smtClean="0"/>
              <a:t>Use good mechanics and grammar. No one wants to read what you have to say if you don’t care enough about it to clean up your writing!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Guidelines for </a:t>
            </a:r>
            <a:br>
              <a:rPr lang="en-US" dirty="0" smtClean="0"/>
            </a:br>
            <a:r>
              <a:rPr lang="en-US" dirty="0" smtClean="0"/>
              <a:t>Informative/Expository Essay</a:t>
            </a:r>
            <a:endParaRPr lang="en-US" dirty="0"/>
          </a:p>
        </p:txBody>
      </p:sp>
      <p:sp>
        <p:nvSpPr>
          <p:cNvPr id="3" name="Content Placeholder 2"/>
          <p:cNvSpPr>
            <a:spLocks noGrp="1"/>
          </p:cNvSpPr>
          <p:nvPr>
            <p:ph idx="1"/>
          </p:nvPr>
        </p:nvSpPr>
        <p:spPr>
          <a:xfrm>
            <a:off x="457200" y="1905116"/>
            <a:ext cx="8229600" cy="4411848"/>
          </a:xfrm>
        </p:spPr>
        <p:txBody>
          <a:bodyPr>
            <a:normAutofit fontScale="70000" lnSpcReduction="20000"/>
          </a:bodyPr>
          <a:lstStyle/>
          <a:p>
            <a:endParaRPr lang="en-US" sz="2400" dirty="0" smtClean="0"/>
          </a:p>
          <a:p>
            <a:r>
              <a:rPr lang="en-US" sz="2400" dirty="0" smtClean="0"/>
              <a:t>Add lots of detail (stories, figurative language, sensory words and a wise of use of dialogue).</a:t>
            </a:r>
            <a:endParaRPr lang="en-US" sz="2400" b="1" dirty="0" smtClean="0"/>
          </a:p>
          <a:p>
            <a:r>
              <a:rPr lang="en-US" sz="2400" dirty="0" smtClean="0"/>
              <a:t>Write in active voice instead of passive—choice strong ACTION VERBS that create images. Also use imaginative adjectives and adverbs.</a:t>
            </a:r>
          </a:p>
          <a:p>
            <a:r>
              <a:rPr lang="en-US" sz="2400" dirty="0" smtClean="0"/>
              <a:t>Write about something that interest you so it will be more interesting to your audience.</a:t>
            </a:r>
          </a:p>
          <a:p>
            <a:r>
              <a:rPr lang="en-US" sz="2400" dirty="0" smtClean="0"/>
              <a:t>Indent each new paragraph.</a:t>
            </a:r>
          </a:p>
          <a:p>
            <a:r>
              <a:rPr lang="en-US" sz="2400" b="1" dirty="0" smtClean="0"/>
              <a:t>Revise.</a:t>
            </a:r>
            <a:r>
              <a:rPr lang="en-US" sz="2400" dirty="0" smtClean="0"/>
              <a:t> Then read again and revise again. Keep on improving your writing until you can be proud of it. Never turn in a rough draft that has not been read over completely </a:t>
            </a:r>
            <a:r>
              <a:rPr lang="en-US" sz="2400" b="1" dirty="0" smtClean="0"/>
              <a:t>at least once.</a:t>
            </a:r>
            <a:r>
              <a:rPr lang="en-US" sz="2400" dirty="0" smtClean="0"/>
              <a:t> Every time you re-read your paper, you will find more mistakes to correct.</a:t>
            </a:r>
          </a:p>
          <a:p>
            <a:r>
              <a:rPr lang="en-US" sz="2400" b="1" dirty="0" smtClean="0"/>
              <a:t>Take pride in your writing.</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Good Writing?</a:t>
            </a:r>
            <a:endParaRPr lang="en-US" dirty="0"/>
          </a:p>
        </p:txBody>
      </p:sp>
      <p:sp>
        <p:nvSpPr>
          <p:cNvPr id="3" name="Content Placeholder 2"/>
          <p:cNvSpPr>
            <a:spLocks noGrp="1"/>
          </p:cNvSpPr>
          <p:nvPr>
            <p:ph idx="1"/>
          </p:nvPr>
        </p:nvSpPr>
        <p:spPr>
          <a:xfrm>
            <a:off x="457200" y="1871693"/>
            <a:ext cx="8229600" cy="4986307"/>
          </a:xfrm>
        </p:spPr>
        <p:txBody>
          <a:bodyPr>
            <a:normAutofit fontScale="92500" lnSpcReduction="20000"/>
          </a:bodyPr>
          <a:lstStyle/>
          <a:p>
            <a:r>
              <a:rPr lang="en-US" dirty="0" smtClean="0"/>
              <a:t>Purpose: Follows prompt completely</a:t>
            </a:r>
          </a:p>
          <a:p>
            <a:r>
              <a:rPr lang="en-US" dirty="0" smtClean="0"/>
              <a:t>Content: Develops your subject well</a:t>
            </a:r>
          </a:p>
          <a:p>
            <a:r>
              <a:rPr lang="en-US" dirty="0" smtClean="0"/>
              <a:t>Audience: Appeals to your audience</a:t>
            </a:r>
          </a:p>
          <a:p>
            <a:r>
              <a:rPr lang="en-US" dirty="0" smtClean="0"/>
              <a:t>Structure: Has logical progression and good closure</a:t>
            </a:r>
          </a:p>
          <a:p>
            <a:r>
              <a:rPr lang="en-US" dirty="0" smtClean="0"/>
              <a:t>Thesis Sentence: Gives essay definite plan and strategy</a:t>
            </a:r>
          </a:p>
          <a:p>
            <a:r>
              <a:rPr lang="en-US" dirty="0" smtClean="0"/>
              <a:t>Paragraphs: Do not contain unrelated sentences</a:t>
            </a:r>
          </a:p>
          <a:p>
            <a:r>
              <a:rPr lang="en-US" dirty="0" smtClean="0"/>
              <a:t>Unity: Presents ideas that flow smoothly (called transition)</a:t>
            </a:r>
          </a:p>
          <a:p>
            <a:r>
              <a:rPr lang="en-US" dirty="0" smtClean="0"/>
              <a:t>Show proficient command of grammar usage and mechanics</a:t>
            </a:r>
          </a:p>
          <a:p>
            <a:r>
              <a:rPr lang="en-US" dirty="0" smtClean="0"/>
              <a:t>Varies Sentence structure to make writing more interesting</a:t>
            </a:r>
          </a:p>
          <a:p>
            <a:r>
              <a:rPr lang="en-US" dirty="0" smtClean="0"/>
              <a:t>Creative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Expository/Informative Essay	</a:t>
            </a:r>
            <a:endParaRPr lang="en-US" dirty="0"/>
          </a:p>
        </p:txBody>
      </p:sp>
      <p:sp>
        <p:nvSpPr>
          <p:cNvPr id="3" name="Content Placeholder 2"/>
          <p:cNvSpPr>
            <a:spLocks noGrp="1"/>
          </p:cNvSpPr>
          <p:nvPr>
            <p:ph idx="1"/>
          </p:nvPr>
        </p:nvSpPr>
        <p:spPr/>
        <p:txBody>
          <a:bodyPr>
            <a:normAutofit lnSpcReduction="10000"/>
          </a:bodyPr>
          <a:lstStyle/>
          <a:p>
            <a:r>
              <a:rPr lang="en-US" dirty="0" smtClean="0"/>
              <a:t>An Expository Essay has 5 sections:</a:t>
            </a:r>
          </a:p>
          <a:p>
            <a:pPr marL="514350" indent="-514350">
              <a:buAutoNum type="arabicPeriod"/>
            </a:pPr>
            <a:r>
              <a:rPr lang="en-US" dirty="0" smtClean="0"/>
              <a:t>Introductory paragraph</a:t>
            </a:r>
          </a:p>
          <a:p>
            <a:pPr marL="514350" indent="-514350">
              <a:buAutoNum type="arabicPeriod"/>
            </a:pPr>
            <a:r>
              <a:rPr lang="en-US" dirty="0" smtClean="0"/>
              <a:t>First body paragraph</a:t>
            </a:r>
          </a:p>
          <a:p>
            <a:pPr marL="514350" indent="-514350">
              <a:buAutoNum type="arabicPeriod"/>
            </a:pPr>
            <a:r>
              <a:rPr lang="en-US" dirty="0" smtClean="0"/>
              <a:t>Second body paragraph</a:t>
            </a:r>
          </a:p>
          <a:p>
            <a:pPr marL="514350" indent="-514350">
              <a:buAutoNum type="arabicPeriod"/>
            </a:pPr>
            <a:r>
              <a:rPr lang="en-US" dirty="0" smtClean="0"/>
              <a:t>Third body paragraph</a:t>
            </a:r>
          </a:p>
          <a:p>
            <a:pPr marL="514350" indent="-514350">
              <a:buAutoNum type="arabicPeriod"/>
            </a:pPr>
            <a:r>
              <a:rPr lang="en-US" dirty="0" smtClean="0"/>
              <a:t>Concluding paragraph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Good Writing must Contain</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Unity: Paper Focused on one topic</a:t>
            </a:r>
          </a:p>
          <a:p>
            <a:pPr marL="514350" lvl="1" indent="-514350">
              <a:buNone/>
            </a:pPr>
            <a:r>
              <a:rPr lang="en-US" dirty="0" smtClean="0"/>
              <a:t>	This means your paper is focused on one topic.</a:t>
            </a:r>
          </a:p>
          <a:p>
            <a:pPr marL="514350" lvl="1" indent="-514350">
              <a:buNone/>
            </a:pPr>
            <a:r>
              <a:rPr lang="en-US" dirty="0"/>
              <a:t>	</a:t>
            </a:r>
            <a:r>
              <a:rPr lang="en-US" dirty="0" smtClean="0"/>
              <a:t>Paper Air Plane, not Paper lamps in same essay</a:t>
            </a:r>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Good Writing must Contain</a:t>
            </a:r>
            <a:endParaRPr lang="en-US" dirty="0"/>
          </a:p>
        </p:txBody>
      </p:sp>
      <p:sp>
        <p:nvSpPr>
          <p:cNvPr id="3" name="Content Placeholder 2"/>
          <p:cNvSpPr>
            <a:spLocks noGrp="1"/>
          </p:cNvSpPr>
          <p:nvPr>
            <p:ph idx="1"/>
          </p:nvPr>
        </p:nvSpPr>
        <p:spPr/>
        <p:txBody>
          <a:bodyPr/>
          <a:lstStyle/>
          <a:p>
            <a:pPr marL="514350" indent="-514350">
              <a:buNone/>
            </a:pPr>
            <a:r>
              <a:rPr lang="en-US" dirty="0" smtClean="0"/>
              <a:t>Structure: Skeleton</a:t>
            </a:r>
          </a:p>
          <a:p>
            <a:pPr lvl="1">
              <a:buNone/>
            </a:pPr>
            <a:r>
              <a:rPr lang="en-US" dirty="0" smtClean="0"/>
              <a:t>An essay is like a skeleton in the way its structure will be same for each of you as it hold paper together, but your own creative ideas will make your essay look different from anyone else’s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Good Writing must Contain</a:t>
            </a:r>
            <a:endParaRPr lang="en-US" dirty="0"/>
          </a:p>
        </p:txBody>
      </p:sp>
      <p:sp>
        <p:nvSpPr>
          <p:cNvPr id="3" name="Content Placeholder 2"/>
          <p:cNvSpPr>
            <a:spLocks noGrp="1"/>
          </p:cNvSpPr>
          <p:nvPr>
            <p:ph idx="1"/>
          </p:nvPr>
        </p:nvSpPr>
        <p:spPr/>
        <p:txBody>
          <a:bodyPr>
            <a:normAutofit/>
          </a:bodyPr>
          <a:lstStyle/>
          <a:p>
            <a:pPr>
              <a:buNone/>
            </a:pPr>
            <a:r>
              <a:rPr lang="en-US" dirty="0" smtClean="0"/>
              <a:t>Transition: Use words which will help you move smoothly form one idea in your essay to the next idea.</a:t>
            </a:r>
          </a:p>
          <a:p>
            <a:pPr lvl="1"/>
            <a:r>
              <a:rPr lang="en-US" dirty="0" smtClean="0"/>
              <a:t>Examples: first, another, most important, for example, on the other hand, etc.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Good Writing must Contain</a:t>
            </a:r>
            <a:endParaRPr lang="en-US" dirty="0"/>
          </a:p>
        </p:txBody>
      </p:sp>
      <p:sp>
        <p:nvSpPr>
          <p:cNvPr id="3" name="Content Placeholder 2"/>
          <p:cNvSpPr>
            <a:spLocks noGrp="1"/>
          </p:cNvSpPr>
          <p:nvPr>
            <p:ph idx="1"/>
          </p:nvPr>
        </p:nvSpPr>
        <p:spPr/>
        <p:txBody>
          <a:bodyPr/>
          <a:lstStyle/>
          <a:p>
            <a:pPr lvl="1">
              <a:buNone/>
            </a:pPr>
            <a:r>
              <a:rPr lang="en-US" sz="3294" dirty="0" smtClean="0"/>
              <a:t>Development: Give information that will make your essay interesting and fun to read.</a:t>
            </a:r>
          </a:p>
          <a:p>
            <a:pPr lvl="1">
              <a:buNone/>
            </a:pPr>
            <a:r>
              <a:rPr lang="en-US" dirty="0" smtClean="0"/>
              <a:t>Anecdotes: little short stories that create a picture in our minds when we read your essay. If you just said your favorite aunt was interesting without telling us about her, your paper would not be </a:t>
            </a:r>
            <a:r>
              <a:rPr lang="en-US" b="1" dirty="0" smtClean="0"/>
              <a:t>developed</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Good Writing must Contain</a:t>
            </a:r>
            <a:endParaRPr lang="en-US" dirty="0"/>
          </a:p>
        </p:txBody>
      </p:sp>
      <p:sp>
        <p:nvSpPr>
          <p:cNvPr id="3" name="Content Placeholder 2"/>
          <p:cNvSpPr>
            <a:spLocks noGrp="1"/>
          </p:cNvSpPr>
          <p:nvPr>
            <p:ph idx="1"/>
          </p:nvPr>
        </p:nvSpPr>
        <p:spPr>
          <a:xfrm>
            <a:off x="233926" y="1988674"/>
            <a:ext cx="8452874" cy="4478223"/>
          </a:xfrm>
        </p:spPr>
        <p:txBody>
          <a:bodyPr>
            <a:normAutofit fontScale="92500" lnSpcReduction="10000"/>
          </a:bodyPr>
          <a:lstStyle/>
          <a:p>
            <a:r>
              <a:rPr lang="en-US" dirty="0" smtClean="0"/>
              <a:t>Vivid detail and description</a:t>
            </a:r>
          </a:p>
          <a:p>
            <a:pPr lvl="1">
              <a:buFont typeface="Arial"/>
              <a:buChar char="•"/>
            </a:pPr>
            <a:r>
              <a:rPr lang="en-US" dirty="0" smtClean="0"/>
              <a:t>Giving good details is another way to develop your paper. Give your aunt a name, describe a crazy habit she has, or tell us about the odd hats she always wears. These are all details that make us “see” your aunt as we read you paper. </a:t>
            </a:r>
          </a:p>
          <a:p>
            <a:pPr lvl="1">
              <a:buFont typeface="Arial"/>
              <a:buChar char="•"/>
            </a:pPr>
            <a:r>
              <a:rPr lang="en-US" dirty="0" smtClean="0"/>
              <a:t>Write in an active voice instead of a passive voice! Subject will do action instead of being acted upon. </a:t>
            </a:r>
          </a:p>
          <a:p>
            <a:pPr lvl="1">
              <a:buNone/>
            </a:pPr>
            <a:r>
              <a:rPr lang="en-US" dirty="0"/>
              <a:t>	</a:t>
            </a:r>
            <a:r>
              <a:rPr lang="en-US" dirty="0" smtClean="0"/>
              <a:t>Example: Jackie slammed the ball out of the park.</a:t>
            </a:r>
          </a:p>
          <a:p>
            <a:pPr lvl="1">
              <a:buNone/>
            </a:pPr>
            <a:r>
              <a:rPr lang="en-US" dirty="0" smtClean="0"/>
              <a:t> 	Non Example: The ball was slammed out of the park by Jackie.</a:t>
            </a:r>
          </a:p>
          <a:p>
            <a:pPr lvl="1">
              <a:buFont typeface="Arial"/>
              <a:buChar char="•"/>
            </a:pPr>
            <a:r>
              <a:rPr lang="en-US" dirty="0" smtClean="0"/>
              <a:t>Use Strong image-making ACTION VERBS instead of weak Linking Verbs</a:t>
            </a:r>
          </a:p>
          <a:p>
            <a:pPr lvl="1">
              <a:buFont typeface="Arial"/>
              <a:buChar char="•"/>
            </a:pPr>
            <a:r>
              <a:rPr lang="en-US" dirty="0" smtClean="0"/>
              <a:t>Chose VIVID ADJECTIVES and ADVERBS in all your writing.</a:t>
            </a:r>
            <a:endParaRPr lang="en-US" dirty="0"/>
          </a:p>
          <a:p>
            <a:pPr lvl="1">
              <a:buFont typeface="Arial"/>
              <a:buChar char="•"/>
            </a:pPr>
            <a:r>
              <a:rPr lang="en-US" dirty="0" smtClean="0"/>
              <a:t>Use Figurative Language—Examples:  metaphors, similes, and other figurative language devices.</a:t>
            </a:r>
          </a:p>
          <a:p>
            <a:pPr lvl="1">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Before you Begin…You must Know	</a:t>
            </a:r>
            <a:endParaRPr lang="en-US" dirty="0"/>
          </a:p>
        </p:txBody>
      </p:sp>
      <p:sp>
        <p:nvSpPr>
          <p:cNvPr id="3" name="Content Placeholder 2"/>
          <p:cNvSpPr>
            <a:spLocks noGrp="1"/>
          </p:cNvSpPr>
          <p:nvPr>
            <p:ph idx="1"/>
          </p:nvPr>
        </p:nvSpPr>
        <p:spPr/>
        <p:txBody>
          <a:bodyPr/>
          <a:lstStyle/>
          <a:p>
            <a:r>
              <a:rPr lang="en-US" dirty="0" smtClean="0"/>
              <a:t> </a:t>
            </a:r>
            <a:r>
              <a:rPr lang="en-US" b="1" dirty="0" smtClean="0"/>
              <a:t>Topic</a:t>
            </a:r>
            <a:r>
              <a:rPr lang="en-US" dirty="0" smtClean="0"/>
              <a:t>—What you are going to write about</a:t>
            </a:r>
          </a:p>
          <a:p>
            <a:r>
              <a:rPr lang="en-US" b="1" dirty="0" smtClean="0"/>
              <a:t>Direction</a:t>
            </a:r>
            <a:r>
              <a:rPr lang="en-US" dirty="0" smtClean="0"/>
              <a:t>—Which way you are going to write about your topic.</a:t>
            </a:r>
          </a:p>
          <a:p>
            <a:r>
              <a:rPr lang="en-US" b="1" dirty="0" smtClean="0"/>
              <a:t>Three ideas, points, or reasons</a:t>
            </a:r>
            <a:r>
              <a:rPr lang="en-US" dirty="0" smtClean="0"/>
              <a:t> you are going to write about your subject</a:t>
            </a:r>
          </a:p>
          <a:p>
            <a:r>
              <a:rPr lang="en-US" dirty="0" smtClean="0"/>
              <a:t>You will put these three things together in one sentence called your </a:t>
            </a:r>
            <a:r>
              <a:rPr lang="en-US" b="1" dirty="0" smtClean="0"/>
              <a:t>thesis sentence</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144</TotalTime>
  <Words>1777</Words>
  <Application>Microsoft Macintosh PowerPoint</Application>
  <PresentationFormat>On-screen Show (4:3)</PresentationFormat>
  <Paragraphs>152</Paragraphs>
  <Slides>25</Slides>
  <Notes>0</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Genesis</vt:lpstr>
      <vt:lpstr>Expository/Informative Essay</vt:lpstr>
      <vt:lpstr>The Expository/Informative Essay </vt:lpstr>
      <vt:lpstr>Expository/Informative Essay </vt:lpstr>
      <vt:lpstr>ALL Good Writing must Contain</vt:lpstr>
      <vt:lpstr>ALL Good Writing must Contain</vt:lpstr>
      <vt:lpstr>ALL Good Writing must Contain</vt:lpstr>
      <vt:lpstr>ALL Good Writing must Contain</vt:lpstr>
      <vt:lpstr>ALL Good Writing must Contain</vt:lpstr>
      <vt:lpstr>Before you Begin…You must Know </vt:lpstr>
      <vt:lpstr>Preparing to Write </vt:lpstr>
      <vt:lpstr>Thesis Sentence </vt:lpstr>
      <vt:lpstr> 3  Parts of Thesis Sentence </vt:lpstr>
      <vt:lpstr>Introductory Paragraph </vt:lpstr>
      <vt:lpstr>Writing an Interesting First Sentence</vt:lpstr>
      <vt:lpstr>Three Body Paragraphs </vt:lpstr>
      <vt:lpstr>First Body Paragraph </vt:lpstr>
      <vt:lpstr>First Body Paragraph</vt:lpstr>
      <vt:lpstr>Second Body Paragraph</vt:lpstr>
      <vt:lpstr>Second Body Paragraph</vt:lpstr>
      <vt:lpstr>Third Body Paragraph</vt:lpstr>
      <vt:lpstr>Third Body Paragraph</vt:lpstr>
      <vt:lpstr>The Conclusion</vt:lpstr>
      <vt:lpstr>General Guidelines for  Informative/Expository Essay</vt:lpstr>
      <vt:lpstr>General Guidelines for  Informative/Expository Essay</vt:lpstr>
      <vt:lpstr>What makes Good Writing?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Expository/Informative Essay</dc:title>
  <dc:creator>CSD CSD</dc:creator>
  <cp:lastModifiedBy>CSD CSD</cp:lastModifiedBy>
  <cp:revision>5</cp:revision>
  <dcterms:created xsi:type="dcterms:W3CDTF">2011-02-14T15:19:00Z</dcterms:created>
  <dcterms:modified xsi:type="dcterms:W3CDTF">2011-02-14T15:24:56Z</dcterms:modified>
</cp:coreProperties>
</file>